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6" r:id="rId6"/>
    <p:sldId id="25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3BAE54-6E21-4BE9-AE5E-79DC54173E15}" v="1" dt="2026-09-05T15:47:18.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Hemsworth" userId="S::e.hemsworth@stgeorgesce.worcs.sch.uk::806ecb63-7a74-4a30-9f30-f3215cc0e588" providerId="AD" clId="Web-{F3D59DF7-CEC6-3086-2020-4A77CD860A25}"/>
    <pc:docChg chg="modSld">
      <pc:chgData name="Ellen Hemsworth" userId="S::e.hemsworth@stgeorgesce.worcs.sch.uk::806ecb63-7a74-4a30-9f30-f3215cc0e588" providerId="AD" clId="Web-{F3D59DF7-CEC6-3086-2020-4A77CD860A25}" dt="2026-09-05T12:34:56.587" v="189" actId="1076"/>
      <pc:docMkLst>
        <pc:docMk/>
      </pc:docMkLst>
      <pc:sldChg chg="modSp">
        <pc:chgData name="Ellen Hemsworth" userId="S::e.hemsworth@stgeorgesce.worcs.sch.uk::806ecb63-7a74-4a30-9f30-f3215cc0e588" providerId="AD" clId="Web-{F3D59DF7-CEC6-3086-2020-4A77CD860A25}" dt="2026-09-05T12:34:56.587" v="189" actId="1076"/>
        <pc:sldMkLst>
          <pc:docMk/>
          <pc:sldMk cId="86702885" sldId="256"/>
        </pc:sldMkLst>
        <pc:spChg chg="mod">
          <ac:chgData name="Ellen Hemsworth" userId="S::e.hemsworth@stgeorgesce.worcs.sch.uk::806ecb63-7a74-4a30-9f30-f3215cc0e588" providerId="AD" clId="Web-{F3D59DF7-CEC6-3086-2020-4A77CD860A25}" dt="2026-09-05T12:31:03" v="155" actId="14100"/>
          <ac:spMkLst>
            <pc:docMk/>
            <pc:sldMk cId="86702885" sldId="256"/>
            <ac:spMk id="11" creationId="{6BCA9171-73C3-7A27-53A9-8749ACA4E316}"/>
          </ac:spMkLst>
        </pc:spChg>
        <pc:spChg chg="mod">
          <ac:chgData name="Ellen Hemsworth" userId="S::e.hemsworth@stgeorgesce.worcs.sch.uk::806ecb63-7a74-4a30-9f30-f3215cc0e588" providerId="AD" clId="Web-{F3D59DF7-CEC6-3086-2020-4A77CD860A25}" dt="2026-09-05T12:32:49.192" v="182" actId="14100"/>
          <ac:spMkLst>
            <pc:docMk/>
            <pc:sldMk cId="86702885" sldId="256"/>
            <ac:spMk id="13" creationId="{71303190-1F77-A299-3FC9-F593482DC04A}"/>
          </ac:spMkLst>
        </pc:spChg>
        <pc:spChg chg="mod">
          <ac:chgData name="Ellen Hemsworth" userId="S::e.hemsworth@stgeorgesce.worcs.sch.uk::806ecb63-7a74-4a30-9f30-f3215cc0e588" providerId="AD" clId="Web-{F3D59DF7-CEC6-3086-2020-4A77CD860A25}" dt="2026-09-05T12:34:51.040" v="188" actId="14100"/>
          <ac:spMkLst>
            <pc:docMk/>
            <pc:sldMk cId="86702885" sldId="256"/>
            <ac:spMk id="25" creationId="{E7AA1D24-92CE-9CCA-6797-6F6CB8E58200}"/>
          </ac:spMkLst>
        </pc:spChg>
        <pc:spChg chg="mod">
          <ac:chgData name="Ellen Hemsworth" userId="S::e.hemsworth@stgeorgesce.worcs.sch.uk::806ecb63-7a74-4a30-9f30-f3215cc0e588" providerId="AD" clId="Web-{F3D59DF7-CEC6-3086-2020-4A77CD860A25}" dt="2026-09-05T12:34:45.462" v="187" actId="1076"/>
          <ac:spMkLst>
            <pc:docMk/>
            <pc:sldMk cId="86702885" sldId="256"/>
            <ac:spMk id="28" creationId="{0BE4AEDA-F2A0-E621-7B3A-D74D9CAC6D38}"/>
          </ac:spMkLst>
        </pc:spChg>
        <pc:spChg chg="mod">
          <ac:chgData name="Ellen Hemsworth" userId="S::e.hemsworth@stgeorgesce.worcs.sch.uk::806ecb63-7a74-4a30-9f30-f3215cc0e588" providerId="AD" clId="Web-{F3D59DF7-CEC6-3086-2020-4A77CD860A25}" dt="2026-09-05T12:28:19.098" v="143" actId="14100"/>
          <ac:spMkLst>
            <pc:docMk/>
            <pc:sldMk cId="86702885" sldId="256"/>
            <ac:spMk id="40" creationId="{DF60E87D-DA48-0BEF-A2DD-06F07BAABBD2}"/>
          </ac:spMkLst>
        </pc:spChg>
        <pc:spChg chg="mod">
          <ac:chgData name="Ellen Hemsworth" userId="S::e.hemsworth@stgeorgesce.worcs.sch.uk::806ecb63-7a74-4a30-9f30-f3215cc0e588" providerId="AD" clId="Web-{F3D59DF7-CEC6-3086-2020-4A77CD860A25}" dt="2026-09-05T12:28:10.127" v="142" actId="1076"/>
          <ac:spMkLst>
            <pc:docMk/>
            <pc:sldMk cId="86702885" sldId="256"/>
            <ac:spMk id="41" creationId="{658B3992-278C-2E68-52FF-B3A8FEFE5246}"/>
          </ac:spMkLst>
        </pc:spChg>
        <pc:spChg chg="mod">
          <ac:chgData name="Ellen Hemsworth" userId="S::e.hemsworth@stgeorgesce.worcs.sch.uk::806ecb63-7a74-4a30-9f30-f3215cc0e588" providerId="AD" clId="Web-{F3D59DF7-CEC6-3086-2020-4A77CD860A25}" dt="2026-09-05T12:28:53.025" v="147" actId="1076"/>
          <ac:spMkLst>
            <pc:docMk/>
            <pc:sldMk cId="86702885" sldId="256"/>
            <ac:spMk id="43" creationId="{181E34EA-6CD6-8376-C5F9-79F69D98B140}"/>
          </ac:spMkLst>
        </pc:spChg>
        <pc:picChg chg="mod">
          <ac:chgData name="Ellen Hemsworth" userId="S::e.hemsworth@stgeorgesce.worcs.sch.uk::806ecb63-7a74-4a30-9f30-f3215cc0e588" providerId="AD" clId="Web-{F3D59DF7-CEC6-3086-2020-4A77CD860A25}" dt="2026-09-05T12:31:00.749" v="154" actId="14100"/>
          <ac:picMkLst>
            <pc:docMk/>
            <pc:sldMk cId="86702885" sldId="256"/>
            <ac:picMk id="10" creationId="{8E454A17-D3DE-DC79-1A4C-A557E56C411D}"/>
          </ac:picMkLst>
        </pc:picChg>
        <pc:picChg chg="mod">
          <ac:chgData name="Ellen Hemsworth" userId="S::e.hemsworth@stgeorgesce.worcs.sch.uk::806ecb63-7a74-4a30-9f30-f3215cc0e588" providerId="AD" clId="Web-{F3D59DF7-CEC6-3086-2020-4A77CD860A25}" dt="2026-09-05T12:31:18.031" v="157" actId="1076"/>
          <ac:picMkLst>
            <pc:docMk/>
            <pc:sldMk cId="86702885" sldId="256"/>
            <ac:picMk id="14" creationId="{CED5FB39-A502-692B-880B-AE8A071DE694}"/>
          </ac:picMkLst>
        </pc:picChg>
        <pc:picChg chg="mod">
          <ac:chgData name="Ellen Hemsworth" userId="S::e.hemsworth@stgeorgesce.worcs.sch.uk::806ecb63-7a74-4a30-9f30-f3215cc0e588" providerId="AD" clId="Web-{F3D59DF7-CEC6-3086-2020-4A77CD860A25}" dt="2026-09-05T12:34:56.587" v="189" actId="1076"/>
          <ac:picMkLst>
            <pc:docMk/>
            <pc:sldMk cId="86702885" sldId="256"/>
            <ac:picMk id="37" creationId="{650D7709-FE81-5CDE-BB8D-FC47B7E10A03}"/>
          </ac:picMkLst>
        </pc:picChg>
        <pc:picChg chg="mod">
          <ac:chgData name="Ellen Hemsworth" userId="S::e.hemsworth@stgeorgesce.worcs.sch.uk::806ecb63-7a74-4a30-9f30-f3215cc0e588" providerId="AD" clId="Web-{F3D59DF7-CEC6-3086-2020-4A77CD860A25}" dt="2026-09-05T12:28:00.564" v="141" actId="1076"/>
          <ac:picMkLst>
            <pc:docMk/>
            <pc:sldMk cId="86702885" sldId="256"/>
            <ac:picMk id="39" creationId="{D0EA3D1C-3B4B-D00A-B085-C3CB00AA3D2A}"/>
          </ac:picMkLst>
        </pc:picChg>
        <pc:picChg chg="mod">
          <ac:chgData name="Ellen Hemsworth" userId="S::e.hemsworth@stgeorgesce.worcs.sch.uk::806ecb63-7a74-4a30-9f30-f3215cc0e588" providerId="AD" clId="Web-{F3D59DF7-CEC6-3086-2020-4A77CD860A25}" dt="2026-09-05T12:28:58.869" v="149" actId="1076"/>
          <ac:picMkLst>
            <pc:docMk/>
            <pc:sldMk cId="86702885" sldId="256"/>
            <ac:picMk id="42" creationId="{5119D0E0-ADF9-1C50-5E4D-4A129894C3C7}"/>
          </ac:picMkLst>
        </pc:picChg>
      </pc:sldChg>
      <pc:sldChg chg="modSp">
        <pc:chgData name="Ellen Hemsworth" userId="S::e.hemsworth@stgeorgesce.worcs.sch.uk::806ecb63-7a74-4a30-9f30-f3215cc0e588" providerId="AD" clId="Web-{F3D59DF7-CEC6-3086-2020-4A77CD860A25}" dt="2026-09-05T12:33:47.303" v="186" actId="20577"/>
        <pc:sldMkLst>
          <pc:docMk/>
          <pc:sldMk cId="3769047967" sldId="257"/>
        </pc:sldMkLst>
        <pc:spChg chg="mod">
          <ac:chgData name="Ellen Hemsworth" userId="S::e.hemsworth@stgeorgesce.worcs.sch.uk::806ecb63-7a74-4a30-9f30-f3215cc0e588" providerId="AD" clId="Web-{F3D59DF7-CEC6-3086-2020-4A77CD860A25}" dt="2026-09-05T12:33:47.303" v="186" actId="20577"/>
          <ac:spMkLst>
            <pc:docMk/>
            <pc:sldMk cId="3769047967" sldId="257"/>
            <ac:spMk id="32" creationId="{56917D04-3920-57EB-7D2E-28E078EBE28A}"/>
          </ac:spMkLst>
        </pc:spChg>
      </pc:sldChg>
    </pc:docChg>
  </pc:docChgLst>
  <pc:docChgLst>
    <pc:chgData name="Alice Lane" userId="6ab78547-2c22-4d59-82fb-3e114f680e50" providerId="ADAL" clId="{746E1062-9875-44F4-8060-9A55B08DDB6E}"/>
    <pc:docChg chg="modSld">
      <pc:chgData name="Alice Lane" userId="6ab78547-2c22-4d59-82fb-3e114f680e50" providerId="ADAL" clId="{746E1062-9875-44F4-8060-9A55B08DDB6E}" dt="2026-09-07T12:12:25.705" v="81" actId="20577"/>
      <pc:docMkLst>
        <pc:docMk/>
      </pc:docMkLst>
      <pc:sldChg chg="modSp mod">
        <pc:chgData name="Alice Lane" userId="6ab78547-2c22-4d59-82fb-3e114f680e50" providerId="ADAL" clId="{746E1062-9875-44F4-8060-9A55B08DDB6E}" dt="2026-09-07T12:11:21.248" v="33" actId="1076"/>
        <pc:sldMkLst>
          <pc:docMk/>
          <pc:sldMk cId="86702885" sldId="256"/>
        </pc:sldMkLst>
        <pc:spChg chg="mod">
          <ac:chgData name="Alice Lane" userId="6ab78547-2c22-4d59-82fb-3e114f680e50" providerId="ADAL" clId="{746E1062-9875-44F4-8060-9A55B08DDB6E}" dt="2026-09-07T12:11:21.248" v="33" actId="1076"/>
          <ac:spMkLst>
            <pc:docMk/>
            <pc:sldMk cId="86702885" sldId="256"/>
            <ac:spMk id="15" creationId="{5E3E00A8-148D-CA1A-C4CA-D521039ACCD1}"/>
          </ac:spMkLst>
        </pc:spChg>
      </pc:sldChg>
      <pc:sldChg chg="modSp mod">
        <pc:chgData name="Alice Lane" userId="6ab78547-2c22-4d59-82fb-3e114f680e50" providerId="ADAL" clId="{746E1062-9875-44F4-8060-9A55B08DDB6E}" dt="2026-09-07T12:12:25.705" v="81" actId="20577"/>
        <pc:sldMkLst>
          <pc:docMk/>
          <pc:sldMk cId="3769047967" sldId="257"/>
        </pc:sldMkLst>
        <pc:spChg chg="mod">
          <ac:chgData name="Alice Lane" userId="6ab78547-2c22-4d59-82fb-3e114f680e50" providerId="ADAL" clId="{746E1062-9875-44F4-8060-9A55B08DDB6E}" dt="2026-09-05T15:57:31.223" v="4" actId="14100"/>
          <ac:spMkLst>
            <pc:docMk/>
            <pc:sldMk cId="3769047967" sldId="257"/>
            <ac:spMk id="22" creationId="{8F6456A2-386C-C42F-B48C-0D47F6BE7F44}"/>
          </ac:spMkLst>
        </pc:spChg>
        <pc:spChg chg="mod">
          <ac:chgData name="Alice Lane" userId="6ab78547-2c22-4d59-82fb-3e114f680e50" providerId="ADAL" clId="{746E1062-9875-44F4-8060-9A55B08DDB6E}" dt="2026-09-07T12:12:25.705" v="81" actId="20577"/>
          <ac:spMkLst>
            <pc:docMk/>
            <pc:sldMk cId="3769047967" sldId="257"/>
            <ac:spMk id="27" creationId="{A7149054-5156-1C56-E3BC-98317ED3DAD5}"/>
          </ac:spMkLst>
        </pc:spChg>
        <pc:picChg chg="mod">
          <ac:chgData name="Alice Lane" userId="6ab78547-2c22-4d59-82fb-3e114f680e50" providerId="ADAL" clId="{746E1062-9875-44F4-8060-9A55B08DDB6E}" dt="2026-09-05T15:57:34.980" v="5" actId="14100"/>
          <ac:picMkLst>
            <pc:docMk/>
            <pc:sldMk cId="3769047967" sldId="257"/>
            <ac:picMk id="26" creationId="{256246EF-A0BE-04EB-479D-B28CAF58303C}"/>
          </ac:picMkLst>
        </pc:picChg>
        <pc:picChg chg="mod">
          <ac:chgData name="Alice Lane" userId="6ab78547-2c22-4d59-82fb-3e114f680e50" providerId="ADAL" clId="{746E1062-9875-44F4-8060-9A55B08DDB6E}" dt="2026-09-05T15:58:04.257" v="32" actId="14100"/>
          <ac:picMkLst>
            <pc:docMk/>
            <pc:sldMk cId="3769047967" sldId="257"/>
            <ac:picMk id="35" creationId="{AFAF1C5E-F01A-3F6E-4048-90C81C3B44D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FFADD-1475-97AD-87CD-4718C4454E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8C9CEA3-7026-E310-B566-4E5DC7483F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D5E7F73-9056-A1D1-4474-FCB8095CD0E7}"/>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5" name="Footer Placeholder 4">
            <a:extLst>
              <a:ext uri="{FF2B5EF4-FFF2-40B4-BE49-F238E27FC236}">
                <a16:creationId xmlns:a16="http://schemas.microsoft.com/office/drawing/2014/main" id="{5A213497-5233-1603-31AD-258CA829D7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4064DD-36B4-48DD-B187-22E1E24DE0C7}"/>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3490848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A12C-9589-5F50-3F46-31F21C3CD3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E4FFA7-3361-6E61-2385-A3E8BD8F63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159AEB-A65A-3C26-480A-7F4610FF9007}"/>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5" name="Footer Placeholder 4">
            <a:extLst>
              <a:ext uri="{FF2B5EF4-FFF2-40B4-BE49-F238E27FC236}">
                <a16:creationId xmlns:a16="http://schemas.microsoft.com/office/drawing/2014/main" id="{D3F69D36-F3CD-6DEE-84F2-26E3F87D0E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078E41-53D6-59FA-7246-A0CFE27EEC96}"/>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1229363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BE564-5C35-3B6C-E354-8B0559B489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2288E2-ECB9-2DF2-F8EF-9AFB12C82A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431F1A-5D2F-FA79-5DBF-2EF315E092A2}"/>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5" name="Footer Placeholder 4">
            <a:extLst>
              <a:ext uri="{FF2B5EF4-FFF2-40B4-BE49-F238E27FC236}">
                <a16:creationId xmlns:a16="http://schemas.microsoft.com/office/drawing/2014/main" id="{D663F419-CA7D-CA9B-53A5-4F7524275E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9CF84B-19FE-36CC-A415-933E82073FB1}"/>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1833422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05FF9-EC55-9991-9F72-7AC94D9341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C388DC-CA90-9427-3608-9047B6850A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6398562-CF67-0DB7-A83B-2E7C55B73B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C3A7B0-8AFA-B28C-CE64-0A1BD6323686}"/>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6" name="Footer Placeholder 5">
            <a:extLst>
              <a:ext uri="{FF2B5EF4-FFF2-40B4-BE49-F238E27FC236}">
                <a16:creationId xmlns:a16="http://schemas.microsoft.com/office/drawing/2014/main" id="{5543881B-8E1C-B56A-6ADD-D4C92606B3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9252E4-26AC-5BC5-44CC-E6F381CED9CF}"/>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1766093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78E9-86EA-B5D6-6275-91CC0C03BFA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B002D8-275A-2776-2E62-6FD98A556A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0C5F1-A294-55B7-79C7-6D41824491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68BF80D-9799-AE1B-AC37-EF424077E5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83DB3B-4237-C2B8-98C3-0927C8B9D3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0370C3D-5E2F-9761-8AC4-3B9210B9518C}"/>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8" name="Footer Placeholder 7">
            <a:extLst>
              <a:ext uri="{FF2B5EF4-FFF2-40B4-BE49-F238E27FC236}">
                <a16:creationId xmlns:a16="http://schemas.microsoft.com/office/drawing/2014/main" id="{D5646222-CEEF-5867-DACA-289FD97611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F590574-8288-E091-BA79-41D2D715ED9B}"/>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391933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72C2-C358-85A6-B599-00BBA6B81DC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26A1061-835E-27D8-E6C7-7B2B1265FBBB}"/>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4" name="Footer Placeholder 3">
            <a:extLst>
              <a:ext uri="{FF2B5EF4-FFF2-40B4-BE49-F238E27FC236}">
                <a16:creationId xmlns:a16="http://schemas.microsoft.com/office/drawing/2014/main" id="{EEF8E2A1-328E-21AE-D31E-6F10244C52D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7ACB5D-FC52-E5AF-13F8-20AD67B02B9F}"/>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3140600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93F794-00CF-8843-098C-521C6A9329FD}"/>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3" name="Footer Placeholder 2">
            <a:extLst>
              <a:ext uri="{FF2B5EF4-FFF2-40B4-BE49-F238E27FC236}">
                <a16:creationId xmlns:a16="http://schemas.microsoft.com/office/drawing/2014/main" id="{25171774-2885-FE2C-2F46-504BA7FB84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F7632E-273A-3E3E-0AA3-D0565E8D5E07}"/>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900307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D327-22E9-C202-EDCC-BFB8A1F4B0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659D6B6-39E1-F426-9E17-773B20D125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027718-FA0D-6560-47C2-BBC9D1970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04707-7942-2BF3-F733-0BC0027BE2F5}"/>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6" name="Footer Placeholder 5">
            <a:extLst>
              <a:ext uri="{FF2B5EF4-FFF2-40B4-BE49-F238E27FC236}">
                <a16:creationId xmlns:a16="http://schemas.microsoft.com/office/drawing/2014/main" id="{F8530D8F-C107-A050-BFD4-8F0C283503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FF61FB-BE7E-E3B8-4450-A687CA456E63}"/>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1211721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BB987-7F5B-E6E7-2CE4-9665C5B93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8F4710-94CA-E9D8-5271-83B5771175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DAD5F94-19C6-D100-408D-B2B231F744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6E42D0-B395-4445-F308-C87D6FF1B3CA}"/>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6" name="Footer Placeholder 5">
            <a:extLst>
              <a:ext uri="{FF2B5EF4-FFF2-40B4-BE49-F238E27FC236}">
                <a16:creationId xmlns:a16="http://schemas.microsoft.com/office/drawing/2014/main" id="{134A8F83-9C77-CAC9-D712-7EEED65583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674EF4-906D-6615-2EA1-4C965A59ACAE}"/>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210446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7FC93-8D50-DC58-7B72-221D65EBA46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F211F-1DA9-0E54-E850-1C2193178E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7ECEEF-3B9D-C419-8CC0-204494C69564}"/>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5" name="Footer Placeholder 4">
            <a:extLst>
              <a:ext uri="{FF2B5EF4-FFF2-40B4-BE49-F238E27FC236}">
                <a16:creationId xmlns:a16="http://schemas.microsoft.com/office/drawing/2014/main" id="{802EAC4F-F3AF-08D7-278D-A7A0DC068E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97BE7A-17A3-F55F-C0E0-D6460F699F9E}"/>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212843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361F82-DB5D-F4FC-2F83-B60AC153E6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EA248B-0860-6B6C-1296-97870D90C3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962CB9-22E1-4118-CD3C-77E103A262A7}"/>
              </a:ext>
            </a:extLst>
          </p:cNvPr>
          <p:cNvSpPr>
            <a:spLocks noGrp="1"/>
          </p:cNvSpPr>
          <p:nvPr>
            <p:ph type="dt" sz="half" idx="10"/>
          </p:nvPr>
        </p:nvSpPr>
        <p:spPr/>
        <p:txBody>
          <a:bodyPr/>
          <a:lstStyle/>
          <a:p>
            <a:fld id="{36B697D2-1183-4929-B23F-39949A352F8C}" type="datetimeFigureOut">
              <a:rPr lang="en-GB" smtClean="0"/>
              <a:t>07/09/2026</a:t>
            </a:fld>
            <a:endParaRPr lang="en-GB"/>
          </a:p>
        </p:txBody>
      </p:sp>
      <p:sp>
        <p:nvSpPr>
          <p:cNvPr id="5" name="Footer Placeholder 4">
            <a:extLst>
              <a:ext uri="{FF2B5EF4-FFF2-40B4-BE49-F238E27FC236}">
                <a16:creationId xmlns:a16="http://schemas.microsoft.com/office/drawing/2014/main" id="{DC549704-F376-A552-CF52-9946DEBCEA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96175A-8935-6EFC-1430-9A508320DAE5}"/>
              </a:ext>
            </a:extLst>
          </p:cNvPr>
          <p:cNvSpPr>
            <a:spLocks noGrp="1"/>
          </p:cNvSpPr>
          <p:nvPr>
            <p:ph type="sldNum" sz="quarter" idx="12"/>
          </p:nvPr>
        </p:nvSpPr>
        <p:spPr/>
        <p:txBody>
          <a:bodyPr/>
          <a:lstStyle/>
          <a:p>
            <a:fld id="{B211AEC9-1EA2-4EB6-8D56-3D1514B36B45}" type="slidenum">
              <a:rPr lang="en-GB" smtClean="0"/>
              <a:t>‹#›</a:t>
            </a:fld>
            <a:endParaRPr lang="en-GB"/>
          </a:p>
        </p:txBody>
      </p:sp>
    </p:spTree>
    <p:extLst>
      <p:ext uri="{BB962C8B-B14F-4D97-AF65-F5344CB8AC3E}">
        <p14:creationId xmlns:p14="http://schemas.microsoft.com/office/powerpoint/2010/main" val="3254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0D564E-9A14-A6E7-E9E7-6A760F5E5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845A664-10A0-44DA-56DC-CBFE5EA72D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A36BEE-15BF-4027-2391-E3B09E0A05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B697D2-1183-4929-B23F-39949A352F8C}" type="datetimeFigureOut">
              <a:rPr lang="en-GB" smtClean="0"/>
              <a:t>07/09/2026</a:t>
            </a:fld>
            <a:endParaRPr lang="en-GB"/>
          </a:p>
        </p:txBody>
      </p:sp>
      <p:sp>
        <p:nvSpPr>
          <p:cNvPr id="5" name="Footer Placeholder 4">
            <a:extLst>
              <a:ext uri="{FF2B5EF4-FFF2-40B4-BE49-F238E27FC236}">
                <a16:creationId xmlns:a16="http://schemas.microsoft.com/office/drawing/2014/main" id="{D4A22F6B-8190-ADF3-29C5-280BA739D9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C2A2770-72D7-1A23-2413-E955FB0C07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211AEC9-1EA2-4EB6-8D56-3D1514B36B45}" type="slidenum">
              <a:rPr lang="en-GB" smtClean="0"/>
              <a:t>‹#›</a:t>
            </a:fld>
            <a:endParaRPr lang="en-GB"/>
          </a:p>
        </p:txBody>
      </p:sp>
    </p:spTree>
    <p:extLst>
      <p:ext uri="{BB962C8B-B14F-4D97-AF65-F5344CB8AC3E}">
        <p14:creationId xmlns:p14="http://schemas.microsoft.com/office/powerpoint/2010/main" val="2409492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admin@stgeorgesce.worcs.sch.uk"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BFBA97-EED0-854F-FD99-4D8C944EE456}"/>
              </a:ext>
            </a:extLst>
          </p:cNvPr>
          <p:cNvPicPr>
            <a:picLocks noChangeAspect="1"/>
          </p:cNvPicPr>
          <p:nvPr/>
        </p:nvPicPr>
        <p:blipFill>
          <a:blip r:embed="rId2"/>
          <a:stretch>
            <a:fillRect/>
          </a:stretch>
        </p:blipFill>
        <p:spPr>
          <a:xfrm>
            <a:off x="4388837" y="78083"/>
            <a:ext cx="3910412" cy="6706735"/>
          </a:xfrm>
          <a:prstGeom prst="rect">
            <a:avLst/>
          </a:prstGeom>
        </p:spPr>
      </p:pic>
      <p:sp>
        <p:nvSpPr>
          <p:cNvPr id="6" name="TextBox 5">
            <a:extLst>
              <a:ext uri="{FF2B5EF4-FFF2-40B4-BE49-F238E27FC236}">
                <a16:creationId xmlns:a16="http://schemas.microsoft.com/office/drawing/2014/main" id="{B8DE2526-1A8A-4574-4D04-A365B7857B18}"/>
              </a:ext>
            </a:extLst>
          </p:cNvPr>
          <p:cNvSpPr txBox="1"/>
          <p:nvPr/>
        </p:nvSpPr>
        <p:spPr>
          <a:xfrm>
            <a:off x="196645" y="137652"/>
            <a:ext cx="3932903" cy="400110"/>
          </a:xfrm>
          <a:prstGeom prst="rect">
            <a:avLst/>
          </a:prstGeom>
          <a:noFill/>
        </p:spPr>
        <p:txBody>
          <a:bodyPr wrap="square" lIns="91440" tIns="45720" rIns="91440" bIns="45720" rtlCol="0" anchor="t">
            <a:spAutoFit/>
          </a:bodyPr>
          <a:lstStyle/>
          <a:p>
            <a:r>
              <a:rPr lang="en-GB" sz="2000">
                <a:latin typeface="Sassoon Infant"/>
                <a:ea typeface="Sassoon Infant" pitchFamily="2" charset="0"/>
              </a:rPr>
              <a:t>Year 3  Autumn 1</a:t>
            </a:r>
          </a:p>
        </p:txBody>
      </p:sp>
      <p:sp>
        <p:nvSpPr>
          <p:cNvPr id="7" name="Rectangle: Rounded Corners 6">
            <a:extLst>
              <a:ext uri="{FF2B5EF4-FFF2-40B4-BE49-F238E27FC236}">
                <a16:creationId xmlns:a16="http://schemas.microsoft.com/office/drawing/2014/main" id="{EBF6FADA-31BD-0271-5AF3-C21D92A1D0D4}"/>
              </a:ext>
            </a:extLst>
          </p:cNvPr>
          <p:cNvSpPr/>
          <p:nvPr/>
        </p:nvSpPr>
        <p:spPr>
          <a:xfrm>
            <a:off x="196645" y="572931"/>
            <a:ext cx="4600555" cy="1133553"/>
          </a:xfrm>
          <a:prstGeom prst="round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97C25A2-B07B-973A-73E7-AE42FEA1D4C9}"/>
              </a:ext>
            </a:extLst>
          </p:cNvPr>
          <p:cNvSpPr txBox="1"/>
          <p:nvPr/>
        </p:nvSpPr>
        <p:spPr>
          <a:xfrm>
            <a:off x="390822" y="642541"/>
            <a:ext cx="4395263" cy="1077218"/>
          </a:xfrm>
          <a:prstGeom prst="rect">
            <a:avLst/>
          </a:prstGeom>
          <a:noFill/>
        </p:spPr>
        <p:txBody>
          <a:bodyPr wrap="square" lIns="91440" tIns="45720" rIns="91440" bIns="45720" rtlCol="0" anchor="t">
            <a:spAutoFit/>
          </a:bodyPr>
          <a:lstStyle/>
          <a:p>
            <a:r>
              <a:rPr lang="en-GB" sz="1600">
                <a:latin typeface="Sassoon Infant"/>
                <a:ea typeface="Sassoon Infant" pitchFamily="2" charset="0"/>
              </a:rPr>
              <a:t>In English we will be reading 'Stone Age Boy'. We will be creating reports about The Stone Age and writing diary extracts. We will also focus on spelling and grammar rules. </a:t>
            </a:r>
          </a:p>
        </p:txBody>
      </p:sp>
      <p:pic>
        <p:nvPicPr>
          <p:cNvPr id="10" name="Picture 9">
            <a:extLst>
              <a:ext uri="{FF2B5EF4-FFF2-40B4-BE49-F238E27FC236}">
                <a16:creationId xmlns:a16="http://schemas.microsoft.com/office/drawing/2014/main" id="{8E454A17-D3DE-DC79-1A4C-A557E56C411D}"/>
              </a:ext>
            </a:extLst>
          </p:cNvPr>
          <p:cNvPicPr>
            <a:picLocks noChangeAspect="1"/>
          </p:cNvPicPr>
          <p:nvPr/>
        </p:nvPicPr>
        <p:blipFill>
          <a:blip r:embed="rId3"/>
          <a:stretch>
            <a:fillRect/>
          </a:stretch>
        </p:blipFill>
        <p:spPr>
          <a:xfrm>
            <a:off x="91897" y="1773215"/>
            <a:ext cx="3699957" cy="1393478"/>
          </a:xfrm>
          <a:prstGeom prst="rect">
            <a:avLst/>
          </a:prstGeom>
        </p:spPr>
      </p:pic>
      <p:sp>
        <p:nvSpPr>
          <p:cNvPr id="11" name="TextBox 10">
            <a:extLst>
              <a:ext uri="{FF2B5EF4-FFF2-40B4-BE49-F238E27FC236}">
                <a16:creationId xmlns:a16="http://schemas.microsoft.com/office/drawing/2014/main" id="{6BCA9171-73C3-7A27-53A9-8749ACA4E316}"/>
              </a:ext>
            </a:extLst>
          </p:cNvPr>
          <p:cNvSpPr txBox="1"/>
          <p:nvPr/>
        </p:nvSpPr>
        <p:spPr>
          <a:xfrm>
            <a:off x="220711" y="1851162"/>
            <a:ext cx="3410131" cy="1077218"/>
          </a:xfrm>
          <a:prstGeom prst="rect">
            <a:avLst/>
          </a:prstGeom>
          <a:noFill/>
        </p:spPr>
        <p:txBody>
          <a:bodyPr wrap="square" lIns="91440" tIns="45720" rIns="91440" bIns="45720" rtlCol="0" anchor="t">
            <a:spAutoFit/>
          </a:bodyPr>
          <a:lstStyle/>
          <a:p>
            <a:r>
              <a:rPr lang="en-GB" sz="1600">
                <a:latin typeface="Sassoon Infant"/>
                <a:ea typeface="Sassoon Infant" pitchFamily="2" charset="0"/>
              </a:rPr>
              <a:t>In Maths, we will be investigating  the place value of 2 and 3 digit  numbers. We will also work on strategies to add and subtract these numbers.</a:t>
            </a:r>
          </a:p>
        </p:txBody>
      </p:sp>
      <p:pic>
        <p:nvPicPr>
          <p:cNvPr id="12" name="Picture 11">
            <a:extLst>
              <a:ext uri="{FF2B5EF4-FFF2-40B4-BE49-F238E27FC236}">
                <a16:creationId xmlns:a16="http://schemas.microsoft.com/office/drawing/2014/main" id="{D139545D-01AA-0840-7DC8-607B433B06F7}"/>
              </a:ext>
            </a:extLst>
          </p:cNvPr>
          <p:cNvPicPr>
            <a:picLocks noChangeAspect="1"/>
          </p:cNvPicPr>
          <p:nvPr/>
        </p:nvPicPr>
        <p:blipFill>
          <a:blip r:embed="rId3"/>
          <a:stretch>
            <a:fillRect/>
          </a:stretch>
        </p:blipFill>
        <p:spPr>
          <a:xfrm>
            <a:off x="79618" y="3269906"/>
            <a:ext cx="4309364" cy="1097588"/>
          </a:xfrm>
          <a:prstGeom prst="rect">
            <a:avLst/>
          </a:prstGeom>
        </p:spPr>
      </p:pic>
      <p:sp>
        <p:nvSpPr>
          <p:cNvPr id="13" name="TextBox 12">
            <a:extLst>
              <a:ext uri="{FF2B5EF4-FFF2-40B4-BE49-F238E27FC236}">
                <a16:creationId xmlns:a16="http://schemas.microsoft.com/office/drawing/2014/main" id="{71303190-1F77-A299-3FC9-F593482DC04A}"/>
              </a:ext>
            </a:extLst>
          </p:cNvPr>
          <p:cNvSpPr txBox="1"/>
          <p:nvPr/>
        </p:nvSpPr>
        <p:spPr>
          <a:xfrm>
            <a:off x="211480" y="3280091"/>
            <a:ext cx="4177501" cy="1354217"/>
          </a:xfrm>
          <a:prstGeom prst="rect">
            <a:avLst/>
          </a:prstGeom>
          <a:noFill/>
        </p:spPr>
        <p:txBody>
          <a:bodyPr wrap="square" lIns="91440" tIns="45720" rIns="91440" bIns="45720" rtlCol="0" anchor="t">
            <a:spAutoFit/>
          </a:bodyPr>
          <a:lstStyle/>
          <a:p>
            <a:r>
              <a:rPr lang="en-GB" sz="1600" dirty="0">
                <a:latin typeface="Sassoon Infant"/>
                <a:ea typeface="Sassoon Infant" pitchFamily="2" charset="0"/>
              </a:rPr>
              <a:t>In Science, our topic is 'Animals, including humans'. </a:t>
            </a:r>
            <a:r>
              <a:rPr lang="en-GB" sz="1600" dirty="0">
                <a:latin typeface="Sassoon Infant"/>
                <a:ea typeface="+mn-lt"/>
                <a:cs typeface="+mn-lt"/>
              </a:rPr>
              <a:t>Pupils will explore nutrition, skeletons and muscles and will be develop their working scientifically skills. </a:t>
            </a:r>
            <a:endParaRPr lang="en-GB" sz="1600">
              <a:latin typeface="Sassoon Infant"/>
            </a:endParaRPr>
          </a:p>
          <a:p>
            <a:endParaRPr lang="en-GB"/>
          </a:p>
        </p:txBody>
      </p:sp>
      <p:pic>
        <p:nvPicPr>
          <p:cNvPr id="14" name="Picture 13">
            <a:extLst>
              <a:ext uri="{FF2B5EF4-FFF2-40B4-BE49-F238E27FC236}">
                <a16:creationId xmlns:a16="http://schemas.microsoft.com/office/drawing/2014/main" id="{CED5FB39-A502-692B-880B-AE8A071DE694}"/>
              </a:ext>
            </a:extLst>
          </p:cNvPr>
          <p:cNvPicPr>
            <a:picLocks noChangeAspect="1"/>
          </p:cNvPicPr>
          <p:nvPr/>
        </p:nvPicPr>
        <p:blipFill>
          <a:blip r:embed="rId3"/>
          <a:stretch>
            <a:fillRect/>
          </a:stretch>
        </p:blipFill>
        <p:spPr>
          <a:xfrm>
            <a:off x="90350" y="4553362"/>
            <a:ext cx="4801364" cy="1097588"/>
          </a:xfrm>
          <a:prstGeom prst="rect">
            <a:avLst/>
          </a:prstGeom>
        </p:spPr>
      </p:pic>
      <p:sp>
        <p:nvSpPr>
          <p:cNvPr id="15" name="TextBox 14">
            <a:extLst>
              <a:ext uri="{FF2B5EF4-FFF2-40B4-BE49-F238E27FC236}">
                <a16:creationId xmlns:a16="http://schemas.microsoft.com/office/drawing/2014/main" id="{5E3E00A8-148D-CA1A-C4CA-D521039ACCD1}"/>
              </a:ext>
            </a:extLst>
          </p:cNvPr>
          <p:cNvSpPr txBox="1"/>
          <p:nvPr/>
        </p:nvSpPr>
        <p:spPr>
          <a:xfrm>
            <a:off x="124094" y="4563547"/>
            <a:ext cx="4712411" cy="1077218"/>
          </a:xfrm>
          <a:prstGeom prst="rect">
            <a:avLst/>
          </a:prstGeom>
          <a:noFill/>
        </p:spPr>
        <p:txBody>
          <a:bodyPr wrap="square" lIns="91440" tIns="45720" rIns="91440" bIns="45720" rtlCol="0" anchor="t">
            <a:spAutoFit/>
          </a:bodyPr>
          <a:lstStyle/>
          <a:p>
            <a:r>
              <a:rPr lang="en-GB" sz="1600" dirty="0">
                <a:latin typeface="Sassoon Infant"/>
                <a:ea typeface="Sassoon Infant" pitchFamily="2" charset="0"/>
              </a:rPr>
              <a:t>In PE we will be working on flexibility, core strength and mindfulness by learning Yoga. We will also work on the fundamentals of PE such as developing balance, agility and control. </a:t>
            </a:r>
          </a:p>
        </p:txBody>
      </p:sp>
      <p:sp>
        <p:nvSpPr>
          <p:cNvPr id="16" name="Rectangle: Rounded Corners 15">
            <a:extLst>
              <a:ext uri="{FF2B5EF4-FFF2-40B4-BE49-F238E27FC236}">
                <a16:creationId xmlns:a16="http://schemas.microsoft.com/office/drawing/2014/main" id="{821198A6-7B7A-F5CB-2977-38289C051EF3}"/>
              </a:ext>
            </a:extLst>
          </p:cNvPr>
          <p:cNvSpPr/>
          <p:nvPr/>
        </p:nvSpPr>
        <p:spPr>
          <a:xfrm>
            <a:off x="8344369" y="1177297"/>
            <a:ext cx="3766087" cy="1379975"/>
          </a:xfrm>
          <a:prstGeom prst="round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AD53DD27-A637-91F7-0EDF-AAE5D695700A}"/>
              </a:ext>
            </a:extLst>
          </p:cNvPr>
          <p:cNvSpPr txBox="1"/>
          <p:nvPr/>
        </p:nvSpPr>
        <p:spPr>
          <a:xfrm>
            <a:off x="8423834" y="1233833"/>
            <a:ext cx="3602628" cy="1077218"/>
          </a:xfrm>
          <a:prstGeom prst="rect">
            <a:avLst/>
          </a:prstGeom>
          <a:noFill/>
        </p:spPr>
        <p:txBody>
          <a:bodyPr wrap="square" lIns="91440" tIns="45720" rIns="91440" bIns="45720" rtlCol="0" anchor="t">
            <a:spAutoFit/>
          </a:bodyPr>
          <a:lstStyle/>
          <a:p>
            <a:r>
              <a:rPr lang="en-GB" sz="1600">
                <a:latin typeface="Sassoon Infant"/>
                <a:ea typeface="Sassoon Infant" pitchFamily="2" charset="0"/>
              </a:rPr>
              <a:t>In History, we will be exploring what life was like for humans living in The Stone Age, including finding out how life changed during that period of time. </a:t>
            </a:r>
          </a:p>
        </p:txBody>
      </p:sp>
      <p:sp>
        <p:nvSpPr>
          <p:cNvPr id="23" name="Rectangle: Rounded Corners 22">
            <a:extLst>
              <a:ext uri="{FF2B5EF4-FFF2-40B4-BE49-F238E27FC236}">
                <a16:creationId xmlns:a16="http://schemas.microsoft.com/office/drawing/2014/main" id="{7EEE3E96-980A-E455-7D54-AB5A8707AECA}"/>
              </a:ext>
            </a:extLst>
          </p:cNvPr>
          <p:cNvSpPr/>
          <p:nvPr/>
        </p:nvSpPr>
        <p:spPr>
          <a:xfrm>
            <a:off x="8659000" y="792786"/>
            <a:ext cx="3217566" cy="300853"/>
          </a:xfrm>
          <a:prstGeom prst="round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9C0F7C96-EAE1-491C-8D5C-86928A7981F6}"/>
              </a:ext>
            </a:extLst>
          </p:cNvPr>
          <p:cNvSpPr txBox="1"/>
          <p:nvPr/>
        </p:nvSpPr>
        <p:spPr>
          <a:xfrm>
            <a:off x="9670485" y="777605"/>
            <a:ext cx="1543665" cy="369332"/>
          </a:xfrm>
          <a:prstGeom prst="rect">
            <a:avLst/>
          </a:prstGeom>
          <a:noFill/>
        </p:spPr>
        <p:txBody>
          <a:bodyPr wrap="square" rtlCol="0">
            <a:spAutoFit/>
          </a:bodyPr>
          <a:lstStyle/>
          <a:p>
            <a:r>
              <a:rPr lang="en-GB">
                <a:latin typeface="Sassoon Infant" pitchFamily="2" charset="0"/>
                <a:ea typeface="Sassoon Infant" pitchFamily="2" charset="0"/>
              </a:rPr>
              <a:t>Bookshelf </a:t>
            </a:r>
          </a:p>
        </p:txBody>
      </p:sp>
      <p:sp>
        <p:nvSpPr>
          <p:cNvPr id="25" name="Rectangle: Rounded Corners 24">
            <a:extLst>
              <a:ext uri="{FF2B5EF4-FFF2-40B4-BE49-F238E27FC236}">
                <a16:creationId xmlns:a16="http://schemas.microsoft.com/office/drawing/2014/main" id="{E7AA1D24-92CE-9CCA-6797-6F6CB8E58200}"/>
              </a:ext>
            </a:extLst>
          </p:cNvPr>
          <p:cNvSpPr/>
          <p:nvPr/>
        </p:nvSpPr>
        <p:spPr>
          <a:xfrm>
            <a:off x="8127243" y="2569352"/>
            <a:ext cx="4098754" cy="1033185"/>
          </a:xfrm>
          <a:prstGeom prst="round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0BE4AEDA-F2A0-E621-7B3A-D74D9CAC6D38}"/>
              </a:ext>
            </a:extLst>
          </p:cNvPr>
          <p:cNvSpPr txBox="1"/>
          <p:nvPr/>
        </p:nvSpPr>
        <p:spPr>
          <a:xfrm>
            <a:off x="8143557" y="2737186"/>
            <a:ext cx="4171125" cy="861774"/>
          </a:xfrm>
          <a:prstGeom prst="rect">
            <a:avLst/>
          </a:prstGeom>
          <a:noFill/>
        </p:spPr>
        <p:txBody>
          <a:bodyPr wrap="square" lIns="91440" tIns="45720" rIns="91440" bIns="45720" rtlCol="0" anchor="t">
            <a:spAutoFit/>
          </a:bodyPr>
          <a:lstStyle/>
          <a:p>
            <a:r>
              <a:rPr lang="en-GB" sz="1600">
                <a:latin typeface="Sassoon Infant"/>
                <a:ea typeface="Sassoon Infant" pitchFamily="2" charset="0"/>
              </a:rPr>
              <a:t>In RE, we will </a:t>
            </a:r>
            <a:r>
              <a:rPr lang="en-GB" sz="1600">
                <a:latin typeface="Sassoon Infant"/>
                <a:ea typeface="+mn-lt"/>
                <a:cs typeface="+mn-lt"/>
              </a:rPr>
              <a:t>we will be exploring the question ' What do some Christians learn from the creation story?' </a:t>
            </a:r>
            <a:endParaRPr lang="en-GB" sz="1600">
              <a:latin typeface="Sassoon Infant"/>
              <a:ea typeface="Sassoon Infant" pitchFamily="2" charset="0"/>
            </a:endParaRPr>
          </a:p>
        </p:txBody>
      </p:sp>
      <p:pic>
        <p:nvPicPr>
          <p:cNvPr id="34" name="Picture 33">
            <a:extLst>
              <a:ext uri="{FF2B5EF4-FFF2-40B4-BE49-F238E27FC236}">
                <a16:creationId xmlns:a16="http://schemas.microsoft.com/office/drawing/2014/main" id="{123E1C69-CD40-A518-2620-4C4CBB02BD7C}"/>
              </a:ext>
            </a:extLst>
          </p:cNvPr>
          <p:cNvPicPr>
            <a:picLocks noChangeAspect="1"/>
          </p:cNvPicPr>
          <p:nvPr/>
        </p:nvPicPr>
        <p:blipFill>
          <a:blip r:embed="rId4"/>
          <a:stretch>
            <a:fillRect/>
          </a:stretch>
        </p:blipFill>
        <p:spPr>
          <a:xfrm>
            <a:off x="124094" y="5663631"/>
            <a:ext cx="4801364" cy="1097375"/>
          </a:xfrm>
          <a:prstGeom prst="rect">
            <a:avLst/>
          </a:prstGeom>
        </p:spPr>
      </p:pic>
      <p:sp>
        <p:nvSpPr>
          <p:cNvPr id="35" name="TextBox 34">
            <a:extLst>
              <a:ext uri="{FF2B5EF4-FFF2-40B4-BE49-F238E27FC236}">
                <a16:creationId xmlns:a16="http://schemas.microsoft.com/office/drawing/2014/main" id="{DE52CC9D-2AF3-DA28-F5C8-9D9DB767FF77}"/>
              </a:ext>
            </a:extLst>
          </p:cNvPr>
          <p:cNvSpPr txBox="1"/>
          <p:nvPr/>
        </p:nvSpPr>
        <p:spPr>
          <a:xfrm>
            <a:off x="190144" y="5796982"/>
            <a:ext cx="4605062" cy="830997"/>
          </a:xfrm>
          <a:prstGeom prst="rect">
            <a:avLst/>
          </a:prstGeom>
          <a:noFill/>
        </p:spPr>
        <p:txBody>
          <a:bodyPr wrap="square" lIns="91440" tIns="45720" rIns="91440" bIns="45720" rtlCol="0" anchor="t">
            <a:spAutoFit/>
          </a:bodyPr>
          <a:lstStyle/>
          <a:p>
            <a:r>
              <a:rPr lang="en-GB" sz="1600">
                <a:latin typeface="Sassoon Infant"/>
                <a:ea typeface="Sassoon Infant" pitchFamily="2" charset="0"/>
              </a:rPr>
              <a:t>In PSHE/RSHE, we will be considering how we  connect with other people. We will explore what helps us feel safe and included. </a:t>
            </a:r>
          </a:p>
        </p:txBody>
      </p:sp>
      <p:pic>
        <p:nvPicPr>
          <p:cNvPr id="37" name="Picture 36">
            <a:extLst>
              <a:ext uri="{FF2B5EF4-FFF2-40B4-BE49-F238E27FC236}">
                <a16:creationId xmlns:a16="http://schemas.microsoft.com/office/drawing/2014/main" id="{650D7709-FE81-5CDE-BB8D-FC47B7E10A03}"/>
              </a:ext>
            </a:extLst>
          </p:cNvPr>
          <p:cNvPicPr>
            <a:picLocks noChangeAspect="1"/>
          </p:cNvPicPr>
          <p:nvPr/>
        </p:nvPicPr>
        <p:blipFill>
          <a:blip r:embed="rId5"/>
          <a:stretch>
            <a:fillRect/>
          </a:stretch>
        </p:blipFill>
        <p:spPr>
          <a:xfrm>
            <a:off x="7069462" y="3937593"/>
            <a:ext cx="5203526" cy="849748"/>
          </a:xfrm>
          <a:prstGeom prst="rect">
            <a:avLst/>
          </a:prstGeom>
        </p:spPr>
      </p:pic>
      <p:pic>
        <p:nvPicPr>
          <p:cNvPr id="39" name="Picture 38">
            <a:extLst>
              <a:ext uri="{FF2B5EF4-FFF2-40B4-BE49-F238E27FC236}">
                <a16:creationId xmlns:a16="http://schemas.microsoft.com/office/drawing/2014/main" id="{D0EA3D1C-3B4B-D00A-B085-C3CB00AA3D2A}"/>
              </a:ext>
            </a:extLst>
          </p:cNvPr>
          <p:cNvPicPr>
            <a:picLocks noChangeAspect="1"/>
          </p:cNvPicPr>
          <p:nvPr/>
        </p:nvPicPr>
        <p:blipFill>
          <a:blip r:embed="rId6"/>
          <a:stretch>
            <a:fillRect/>
          </a:stretch>
        </p:blipFill>
        <p:spPr>
          <a:xfrm>
            <a:off x="7101586" y="4925198"/>
            <a:ext cx="5149937" cy="1040599"/>
          </a:xfrm>
          <a:prstGeom prst="rect">
            <a:avLst/>
          </a:prstGeom>
        </p:spPr>
      </p:pic>
      <p:sp>
        <p:nvSpPr>
          <p:cNvPr id="40" name="TextBox 39">
            <a:extLst>
              <a:ext uri="{FF2B5EF4-FFF2-40B4-BE49-F238E27FC236}">
                <a16:creationId xmlns:a16="http://schemas.microsoft.com/office/drawing/2014/main" id="{DF60E87D-DA48-0BEF-A2DD-06F07BAABBD2}"/>
              </a:ext>
            </a:extLst>
          </p:cNvPr>
          <p:cNvSpPr txBox="1"/>
          <p:nvPr/>
        </p:nvSpPr>
        <p:spPr>
          <a:xfrm>
            <a:off x="7123051" y="3946540"/>
            <a:ext cx="5117741" cy="841729"/>
          </a:xfrm>
          <a:prstGeom prst="rect">
            <a:avLst/>
          </a:prstGeom>
          <a:noFill/>
        </p:spPr>
        <p:txBody>
          <a:bodyPr wrap="square" lIns="91440" tIns="45720" rIns="91440" bIns="45720" rtlCol="0" anchor="t">
            <a:spAutoFit/>
          </a:bodyPr>
          <a:lstStyle/>
          <a:p>
            <a:r>
              <a:rPr lang="en-GB" sz="1600">
                <a:latin typeface="Sassoon Infant"/>
                <a:ea typeface="Sassoon Infant" pitchFamily="2" charset="0"/>
              </a:rPr>
              <a:t>In Computing, we will work on our word-processing skill by starting to </a:t>
            </a:r>
            <a:r>
              <a:rPr lang="en-GB" sz="1600" err="1">
                <a:latin typeface="Sassoon Infant"/>
                <a:ea typeface="Sassoon Infant" pitchFamily="2" charset="0"/>
              </a:rPr>
              <a:t>lear</a:t>
            </a:r>
            <a:r>
              <a:rPr lang="en-GB" sz="1600">
                <a:latin typeface="Sassoon Infant"/>
                <a:ea typeface="Sassoon Infant" pitchFamily="2" charset="0"/>
              </a:rPr>
              <a:t>n touch typing. We will also create presentations in power point. </a:t>
            </a:r>
          </a:p>
        </p:txBody>
      </p:sp>
      <p:sp>
        <p:nvSpPr>
          <p:cNvPr id="41" name="TextBox 40">
            <a:extLst>
              <a:ext uri="{FF2B5EF4-FFF2-40B4-BE49-F238E27FC236}">
                <a16:creationId xmlns:a16="http://schemas.microsoft.com/office/drawing/2014/main" id="{658B3992-278C-2E68-52FF-B3A8FEFE5246}"/>
              </a:ext>
            </a:extLst>
          </p:cNvPr>
          <p:cNvSpPr txBox="1"/>
          <p:nvPr/>
        </p:nvSpPr>
        <p:spPr>
          <a:xfrm>
            <a:off x="7126146" y="4943017"/>
            <a:ext cx="4989449" cy="1077218"/>
          </a:xfrm>
          <a:prstGeom prst="rect">
            <a:avLst/>
          </a:prstGeom>
          <a:noFill/>
        </p:spPr>
        <p:txBody>
          <a:bodyPr wrap="square" lIns="91440" tIns="45720" rIns="91440" bIns="45720" rtlCol="0" anchor="t">
            <a:spAutoFit/>
          </a:bodyPr>
          <a:lstStyle/>
          <a:p>
            <a:r>
              <a:rPr lang="en-GB" sz="1600" dirty="0">
                <a:latin typeface="Sassoon Infant"/>
                <a:ea typeface="Sassoon Infant" pitchFamily="2" charset="0"/>
              </a:rPr>
              <a:t>In Art we </a:t>
            </a:r>
            <a:r>
              <a:rPr lang="en-GB" sz="1600" dirty="0">
                <a:solidFill>
                  <a:srgbClr val="000000"/>
                </a:solidFill>
                <a:latin typeface="Sassoon Infant"/>
                <a:ea typeface="Lato"/>
                <a:cs typeface="Lato"/>
              </a:rPr>
              <a:t>will be discovering how and why our ancient ancestors made art, experimenting with natural materials to make homemade paints and playing with scale when painting on different surfaces.  </a:t>
            </a:r>
            <a:endParaRPr lang="en-GB" sz="1400" dirty="0">
              <a:solidFill>
                <a:srgbClr val="FFFFFF"/>
              </a:solidFill>
              <a:highlight>
                <a:srgbClr val="F86624"/>
              </a:highlight>
              <a:latin typeface="Lato"/>
              <a:ea typeface="Lato"/>
              <a:cs typeface="Lato"/>
            </a:endParaRPr>
          </a:p>
        </p:txBody>
      </p:sp>
      <p:pic>
        <p:nvPicPr>
          <p:cNvPr id="42" name="Picture 41">
            <a:extLst>
              <a:ext uri="{FF2B5EF4-FFF2-40B4-BE49-F238E27FC236}">
                <a16:creationId xmlns:a16="http://schemas.microsoft.com/office/drawing/2014/main" id="{5119D0E0-ADF9-1C50-5E4D-4A129894C3C7}"/>
              </a:ext>
            </a:extLst>
          </p:cNvPr>
          <p:cNvPicPr>
            <a:picLocks noChangeAspect="1"/>
          </p:cNvPicPr>
          <p:nvPr/>
        </p:nvPicPr>
        <p:blipFill>
          <a:blip r:embed="rId6"/>
          <a:stretch>
            <a:fillRect/>
          </a:stretch>
        </p:blipFill>
        <p:spPr>
          <a:xfrm>
            <a:off x="7290720" y="6141751"/>
            <a:ext cx="4690947" cy="611306"/>
          </a:xfrm>
          <a:prstGeom prst="rect">
            <a:avLst/>
          </a:prstGeom>
        </p:spPr>
      </p:pic>
      <p:sp>
        <p:nvSpPr>
          <p:cNvPr id="43" name="TextBox 42">
            <a:extLst>
              <a:ext uri="{FF2B5EF4-FFF2-40B4-BE49-F238E27FC236}">
                <a16:creationId xmlns:a16="http://schemas.microsoft.com/office/drawing/2014/main" id="{181E34EA-6CD6-8376-C5F9-79F69D98B140}"/>
              </a:ext>
            </a:extLst>
          </p:cNvPr>
          <p:cNvSpPr txBox="1"/>
          <p:nvPr/>
        </p:nvSpPr>
        <p:spPr>
          <a:xfrm>
            <a:off x="7355860" y="6212634"/>
            <a:ext cx="4680214" cy="338554"/>
          </a:xfrm>
          <a:prstGeom prst="rect">
            <a:avLst/>
          </a:prstGeom>
          <a:noFill/>
        </p:spPr>
        <p:txBody>
          <a:bodyPr wrap="square" lIns="91440" tIns="45720" rIns="91440" bIns="45720" rtlCol="0" anchor="t">
            <a:spAutoFit/>
          </a:bodyPr>
          <a:lstStyle/>
          <a:p>
            <a:r>
              <a:rPr lang="en-GB" sz="1600" dirty="0">
                <a:latin typeface="Sassoon Infant"/>
                <a:ea typeface="Sassoon Infant" pitchFamily="2" charset="0"/>
              </a:rPr>
              <a:t>In Music, we will be studying and performing ballads. </a:t>
            </a:r>
          </a:p>
        </p:txBody>
      </p:sp>
      <p:pic>
        <p:nvPicPr>
          <p:cNvPr id="2" name="Picture 1">
            <a:extLst>
              <a:ext uri="{FF2B5EF4-FFF2-40B4-BE49-F238E27FC236}">
                <a16:creationId xmlns:a16="http://schemas.microsoft.com/office/drawing/2014/main" id="{AEC1E351-8500-B7A8-A154-3760C5D4AD5E}"/>
              </a:ext>
            </a:extLst>
          </p:cNvPr>
          <p:cNvPicPr>
            <a:picLocks noChangeAspect="1"/>
          </p:cNvPicPr>
          <p:nvPr/>
        </p:nvPicPr>
        <p:blipFill>
          <a:blip r:embed="rId7"/>
          <a:stretch>
            <a:fillRect/>
          </a:stretch>
        </p:blipFill>
        <p:spPr>
          <a:xfrm>
            <a:off x="9663113" y="61912"/>
            <a:ext cx="997743" cy="733426"/>
          </a:xfrm>
          <a:prstGeom prst="rect">
            <a:avLst/>
          </a:prstGeom>
        </p:spPr>
      </p:pic>
    </p:spTree>
    <p:extLst>
      <p:ext uri="{BB962C8B-B14F-4D97-AF65-F5344CB8AC3E}">
        <p14:creationId xmlns:p14="http://schemas.microsoft.com/office/powerpoint/2010/main" val="86702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139EB8-E501-EE6C-59FD-C81DF84BD318}"/>
              </a:ext>
            </a:extLst>
          </p:cNvPr>
          <p:cNvPicPr>
            <a:picLocks noChangeAspect="1"/>
          </p:cNvPicPr>
          <p:nvPr/>
        </p:nvPicPr>
        <p:blipFill>
          <a:blip r:embed="rId2"/>
          <a:srcRect l="1915" t="691"/>
          <a:stretch>
            <a:fillRect/>
          </a:stretch>
        </p:blipFill>
        <p:spPr>
          <a:xfrm>
            <a:off x="373627" y="108155"/>
            <a:ext cx="921321" cy="1077218"/>
          </a:xfrm>
          <a:prstGeom prst="rect">
            <a:avLst/>
          </a:prstGeom>
        </p:spPr>
      </p:pic>
      <p:sp>
        <p:nvSpPr>
          <p:cNvPr id="15" name="TextBox 14">
            <a:extLst>
              <a:ext uri="{FF2B5EF4-FFF2-40B4-BE49-F238E27FC236}">
                <a16:creationId xmlns:a16="http://schemas.microsoft.com/office/drawing/2014/main" id="{E53ED7CF-4FAC-4624-5387-27080F9F3D5A}"/>
              </a:ext>
            </a:extLst>
          </p:cNvPr>
          <p:cNvSpPr txBox="1"/>
          <p:nvPr/>
        </p:nvSpPr>
        <p:spPr>
          <a:xfrm>
            <a:off x="98324" y="5972709"/>
            <a:ext cx="11995354" cy="1554272"/>
          </a:xfrm>
          <a:prstGeom prst="rect">
            <a:avLst/>
          </a:prstGeom>
          <a:noFill/>
        </p:spPr>
        <p:txBody>
          <a:bodyPr wrap="square" rtlCol="0">
            <a:spAutoFit/>
          </a:bodyPr>
          <a:lstStyle/>
          <a:p>
            <a:endParaRPr lang="en-GB" sz="1500">
              <a:latin typeface="Sassoon Infant" pitchFamily="2" charset="0"/>
              <a:ea typeface="Sassoon Infant" pitchFamily="2" charset="0"/>
            </a:endParaRPr>
          </a:p>
          <a:p>
            <a:r>
              <a:rPr lang="en-GB" sz="1500">
                <a:latin typeface="Sassoon Infant" pitchFamily="2" charset="0"/>
                <a:ea typeface="Sassoon Infant" pitchFamily="2" charset="0"/>
              </a:rPr>
              <a:t>If you have any queries please e-mail: </a:t>
            </a:r>
            <a:r>
              <a:rPr lang="en-GB" sz="1500">
                <a:latin typeface="Sassoon Infant" pitchFamily="2" charset="0"/>
                <a:ea typeface="Sassoon Infant" pitchFamily="2" charset="0"/>
                <a:hlinkClick r:id="rId3"/>
              </a:rPr>
              <a:t>admin@stgeorgesce.worcs.sch.uk</a:t>
            </a:r>
            <a:r>
              <a:rPr lang="en-GB" sz="1500">
                <a:latin typeface="Sassoon Infant" pitchFamily="2" charset="0"/>
                <a:ea typeface="Sassoon Infant" pitchFamily="2" charset="0"/>
              </a:rPr>
              <a:t> </a:t>
            </a:r>
          </a:p>
          <a:p>
            <a:r>
              <a:rPr lang="en-GB" sz="1500">
                <a:latin typeface="Sassoon Infant" pitchFamily="2" charset="0"/>
                <a:ea typeface="Sassoon Infant" pitchFamily="2" charset="0"/>
              </a:rPr>
              <a:t>We aim to respond within 2 working days. If it is urgent, please speak to the school office directly. </a:t>
            </a:r>
          </a:p>
          <a:p>
            <a:endParaRPr lang="en-GB" sz="1600">
              <a:latin typeface="Sassoon Infant" pitchFamily="2" charset="0"/>
              <a:ea typeface="Sassoon Infant" pitchFamily="2" charset="0"/>
            </a:endParaRPr>
          </a:p>
          <a:p>
            <a:endParaRPr lang="en-GB" sz="1600">
              <a:latin typeface="Sassoon Infant" pitchFamily="2" charset="0"/>
              <a:ea typeface="Sassoon Infant" pitchFamily="2" charset="0"/>
            </a:endParaRPr>
          </a:p>
          <a:p>
            <a:endParaRPr lang="en-GB"/>
          </a:p>
        </p:txBody>
      </p:sp>
      <p:sp>
        <p:nvSpPr>
          <p:cNvPr id="22" name="Rectangle: Rounded Corners 21">
            <a:extLst>
              <a:ext uri="{FF2B5EF4-FFF2-40B4-BE49-F238E27FC236}">
                <a16:creationId xmlns:a16="http://schemas.microsoft.com/office/drawing/2014/main" id="{8F6456A2-386C-C42F-B48C-0D47F6BE7F44}"/>
              </a:ext>
            </a:extLst>
          </p:cNvPr>
          <p:cNvSpPr/>
          <p:nvPr/>
        </p:nvSpPr>
        <p:spPr>
          <a:xfrm>
            <a:off x="259419" y="1428546"/>
            <a:ext cx="5761326" cy="1506037"/>
          </a:xfrm>
          <a:prstGeom prst="round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D5655DA4-A1BF-08D1-BC3E-75A763AA9D17}"/>
              </a:ext>
            </a:extLst>
          </p:cNvPr>
          <p:cNvSpPr txBox="1"/>
          <p:nvPr/>
        </p:nvSpPr>
        <p:spPr>
          <a:xfrm>
            <a:off x="373627" y="1426322"/>
            <a:ext cx="5576781" cy="1400383"/>
          </a:xfrm>
          <a:prstGeom prst="rect">
            <a:avLst/>
          </a:prstGeom>
          <a:noFill/>
        </p:spPr>
        <p:txBody>
          <a:bodyPr wrap="square" lIns="91440" tIns="45720" rIns="91440" bIns="45720" anchor="t">
            <a:spAutoFit/>
          </a:bodyPr>
          <a:lstStyle/>
          <a:p>
            <a:r>
              <a:rPr lang="en-GB" sz="1700" dirty="0">
                <a:latin typeface="Sassoon Infant"/>
                <a:ea typeface="Sassoon Infant" pitchFamily="2" charset="0"/>
              </a:rPr>
              <a:t>Please encourage your child to read for 30 minutes each day. Thank you for your continued support, which has helped many children make excellent progress in reading. Reading books should be brought to school every day and kept clean, dry and safely stored in book bags.</a:t>
            </a:r>
          </a:p>
        </p:txBody>
      </p:sp>
      <p:pic>
        <p:nvPicPr>
          <p:cNvPr id="26" name="Picture 25">
            <a:extLst>
              <a:ext uri="{FF2B5EF4-FFF2-40B4-BE49-F238E27FC236}">
                <a16:creationId xmlns:a16="http://schemas.microsoft.com/office/drawing/2014/main" id="{256246EF-A0BE-04EB-479D-B28CAF58303C}"/>
              </a:ext>
            </a:extLst>
          </p:cNvPr>
          <p:cNvPicPr>
            <a:picLocks noChangeAspect="1"/>
          </p:cNvPicPr>
          <p:nvPr/>
        </p:nvPicPr>
        <p:blipFill>
          <a:blip r:embed="rId4"/>
          <a:stretch>
            <a:fillRect/>
          </a:stretch>
        </p:blipFill>
        <p:spPr>
          <a:xfrm>
            <a:off x="90779" y="3088314"/>
            <a:ext cx="6003331" cy="1763615"/>
          </a:xfrm>
          <a:prstGeom prst="rect">
            <a:avLst/>
          </a:prstGeom>
        </p:spPr>
      </p:pic>
      <p:sp>
        <p:nvSpPr>
          <p:cNvPr id="27" name="TextBox 26">
            <a:extLst>
              <a:ext uri="{FF2B5EF4-FFF2-40B4-BE49-F238E27FC236}">
                <a16:creationId xmlns:a16="http://schemas.microsoft.com/office/drawing/2014/main" id="{A7149054-5156-1C56-E3BC-98317ED3DAD5}"/>
              </a:ext>
            </a:extLst>
          </p:cNvPr>
          <p:cNvSpPr txBox="1"/>
          <p:nvPr/>
        </p:nvSpPr>
        <p:spPr>
          <a:xfrm>
            <a:off x="232109" y="3175298"/>
            <a:ext cx="5887424" cy="1431161"/>
          </a:xfrm>
          <a:prstGeom prst="rect">
            <a:avLst/>
          </a:prstGeom>
          <a:noFill/>
        </p:spPr>
        <p:txBody>
          <a:bodyPr wrap="square" lIns="91440" tIns="45720" rIns="91440" bIns="45720" rtlCol="0" anchor="t">
            <a:spAutoFit/>
          </a:bodyPr>
          <a:lstStyle/>
          <a:p>
            <a:r>
              <a:rPr lang="en-GB" sz="1700" dirty="0">
                <a:latin typeface="Sassoon Infant"/>
                <a:ea typeface="Sassoon Infant" pitchFamily="2" charset="0"/>
              </a:rPr>
              <a:t>PE will be on Tuesdays and Thursdays. Children should come to school in their PE kit (red school jumper/hoodie with black or grey joggers/leggings and trainers). Please ensure they are dressed appropriately for the weather. </a:t>
            </a:r>
            <a:r>
              <a:rPr lang="en-GB" dirty="0">
                <a:latin typeface="SassoonPrimaryInfant" pitchFamily="2" charset="0"/>
                <a:ea typeface="Sassoon Infant" pitchFamily="2" charset="0"/>
              </a:rPr>
              <a:t>Forest School will be on alternate Thursday mornings. </a:t>
            </a:r>
            <a:endParaRPr lang="en-GB" sz="1700" dirty="0">
              <a:latin typeface="Sassoon Infant"/>
              <a:ea typeface="Sassoon Infant" pitchFamily="2" charset="0"/>
            </a:endParaRPr>
          </a:p>
        </p:txBody>
      </p:sp>
      <p:pic>
        <p:nvPicPr>
          <p:cNvPr id="30" name="Picture 29">
            <a:extLst>
              <a:ext uri="{FF2B5EF4-FFF2-40B4-BE49-F238E27FC236}">
                <a16:creationId xmlns:a16="http://schemas.microsoft.com/office/drawing/2014/main" id="{76DAECC8-F4E1-23B0-C4A1-043F44B45245}"/>
              </a:ext>
            </a:extLst>
          </p:cNvPr>
          <p:cNvPicPr>
            <a:picLocks noChangeAspect="1"/>
          </p:cNvPicPr>
          <p:nvPr/>
        </p:nvPicPr>
        <p:blipFill>
          <a:blip r:embed="rId4"/>
          <a:stretch>
            <a:fillRect/>
          </a:stretch>
        </p:blipFill>
        <p:spPr>
          <a:xfrm>
            <a:off x="1426150" y="118476"/>
            <a:ext cx="10630154" cy="1196260"/>
          </a:xfrm>
          <a:prstGeom prst="rect">
            <a:avLst/>
          </a:prstGeom>
        </p:spPr>
      </p:pic>
      <p:sp>
        <p:nvSpPr>
          <p:cNvPr id="7" name="TextBox 6">
            <a:extLst>
              <a:ext uri="{FF2B5EF4-FFF2-40B4-BE49-F238E27FC236}">
                <a16:creationId xmlns:a16="http://schemas.microsoft.com/office/drawing/2014/main" id="{2EE25722-31ED-D649-82B4-F9111809FFF8}"/>
              </a:ext>
            </a:extLst>
          </p:cNvPr>
          <p:cNvSpPr txBox="1"/>
          <p:nvPr/>
        </p:nvSpPr>
        <p:spPr>
          <a:xfrm>
            <a:off x="1377766" y="-12194"/>
            <a:ext cx="10808981" cy="1200329"/>
          </a:xfrm>
          <a:prstGeom prst="rect">
            <a:avLst/>
          </a:prstGeom>
          <a:noFill/>
        </p:spPr>
        <p:txBody>
          <a:bodyPr wrap="square" lIns="91440" tIns="45720" rIns="91440" bIns="45720" rtlCol="0" anchor="t">
            <a:spAutoFit/>
          </a:bodyPr>
          <a:lstStyle/>
          <a:p>
            <a:pPr algn="ctr"/>
            <a:endParaRPr lang="en-GB">
              <a:latin typeface="Sassoon Infant" pitchFamily="2" charset="0"/>
              <a:ea typeface="Sassoon Infant" pitchFamily="2" charset="0"/>
            </a:endParaRPr>
          </a:p>
          <a:p>
            <a:pPr algn="ctr"/>
            <a:r>
              <a:rPr lang="en-GB">
                <a:latin typeface="Sassoon Infant"/>
                <a:ea typeface="Sassoon Infant" pitchFamily="2" charset="0"/>
              </a:rPr>
              <a:t>Welcome to Year 3! We hope you have all had a wonderful summer break and your child is feeling refreshed and ready for an exciting term ahead. We are looking forward to getting to know your children, supporting them as they settle into Key Stage 2 and inspiring them to achieve their potential.  </a:t>
            </a:r>
          </a:p>
        </p:txBody>
      </p:sp>
      <p:pic>
        <p:nvPicPr>
          <p:cNvPr id="31" name="Picture 30">
            <a:extLst>
              <a:ext uri="{FF2B5EF4-FFF2-40B4-BE49-F238E27FC236}">
                <a16:creationId xmlns:a16="http://schemas.microsoft.com/office/drawing/2014/main" id="{C18D60D6-9472-3DDE-C9B3-34F93DD8751A}"/>
              </a:ext>
            </a:extLst>
          </p:cNvPr>
          <p:cNvPicPr>
            <a:picLocks noChangeAspect="1"/>
          </p:cNvPicPr>
          <p:nvPr/>
        </p:nvPicPr>
        <p:blipFill>
          <a:blip r:embed="rId4"/>
          <a:stretch>
            <a:fillRect/>
          </a:stretch>
        </p:blipFill>
        <p:spPr>
          <a:xfrm>
            <a:off x="6263148" y="1324063"/>
            <a:ext cx="5794961" cy="2410582"/>
          </a:xfrm>
          <a:prstGeom prst="rect">
            <a:avLst/>
          </a:prstGeom>
        </p:spPr>
      </p:pic>
      <p:sp>
        <p:nvSpPr>
          <p:cNvPr id="32" name="TextBox 31">
            <a:extLst>
              <a:ext uri="{FF2B5EF4-FFF2-40B4-BE49-F238E27FC236}">
                <a16:creationId xmlns:a16="http://schemas.microsoft.com/office/drawing/2014/main" id="{56917D04-3920-57EB-7D2E-28E078EBE28A}"/>
              </a:ext>
            </a:extLst>
          </p:cNvPr>
          <p:cNvSpPr txBox="1"/>
          <p:nvPr/>
        </p:nvSpPr>
        <p:spPr>
          <a:xfrm>
            <a:off x="6331974" y="1426321"/>
            <a:ext cx="5794962" cy="1661993"/>
          </a:xfrm>
          <a:prstGeom prst="rect">
            <a:avLst/>
          </a:prstGeom>
          <a:noFill/>
        </p:spPr>
        <p:txBody>
          <a:bodyPr wrap="square" lIns="91440" tIns="45720" rIns="91440" bIns="45720" rtlCol="0" anchor="t">
            <a:spAutoFit/>
          </a:bodyPr>
          <a:lstStyle/>
          <a:p>
            <a:r>
              <a:rPr lang="en-GB" sz="1700" dirty="0">
                <a:latin typeface="Sassoon Infant"/>
                <a:ea typeface="Sassoon Infant" pitchFamily="2" charset="0"/>
              </a:rPr>
              <a:t>Please label all clothing and equipment, tie back long hair, and ensure children wear full school uniform. Let the office know of any changes to collection arrangements.</a:t>
            </a:r>
          </a:p>
          <a:p>
            <a:endParaRPr lang="en-GB" sz="1700">
              <a:latin typeface="Sassoon Infant" pitchFamily="2" charset="0"/>
              <a:ea typeface="Sassoon Infant" pitchFamily="2" charset="0"/>
            </a:endParaRPr>
          </a:p>
          <a:p>
            <a:r>
              <a:rPr lang="en-GB" sz="1700" dirty="0">
                <a:latin typeface="Sassoon Infant"/>
                <a:ea typeface="Sassoon Infant" pitchFamily="2" charset="0"/>
              </a:rPr>
              <a:t>Children may bring a healthy snack (preferably fruit) and should bring a named water bottle containing water only each day.</a:t>
            </a:r>
          </a:p>
        </p:txBody>
      </p:sp>
      <p:pic>
        <p:nvPicPr>
          <p:cNvPr id="17" name="Picture 16">
            <a:extLst>
              <a:ext uri="{FF2B5EF4-FFF2-40B4-BE49-F238E27FC236}">
                <a16:creationId xmlns:a16="http://schemas.microsoft.com/office/drawing/2014/main" id="{AB0EAFD1-297A-085C-3E9F-2C078E731FEF}"/>
              </a:ext>
            </a:extLst>
          </p:cNvPr>
          <p:cNvPicPr>
            <a:picLocks noChangeAspect="1"/>
          </p:cNvPicPr>
          <p:nvPr/>
        </p:nvPicPr>
        <p:blipFill>
          <a:blip r:embed="rId5"/>
          <a:stretch>
            <a:fillRect/>
          </a:stretch>
        </p:blipFill>
        <p:spPr>
          <a:xfrm>
            <a:off x="9999405" y="3812011"/>
            <a:ext cx="2094271" cy="2937834"/>
          </a:xfrm>
          <a:prstGeom prst="rect">
            <a:avLst/>
          </a:prstGeom>
        </p:spPr>
      </p:pic>
      <p:pic>
        <p:nvPicPr>
          <p:cNvPr id="35" name="Picture 34">
            <a:extLst>
              <a:ext uri="{FF2B5EF4-FFF2-40B4-BE49-F238E27FC236}">
                <a16:creationId xmlns:a16="http://schemas.microsoft.com/office/drawing/2014/main" id="{AFAF1C5E-F01A-3F6E-4048-90C81C3B44DB}"/>
              </a:ext>
            </a:extLst>
          </p:cNvPr>
          <p:cNvPicPr>
            <a:picLocks noChangeAspect="1"/>
          </p:cNvPicPr>
          <p:nvPr/>
        </p:nvPicPr>
        <p:blipFill>
          <a:blip r:embed="rId6"/>
          <a:stretch>
            <a:fillRect/>
          </a:stretch>
        </p:blipFill>
        <p:spPr>
          <a:xfrm>
            <a:off x="94644" y="5005660"/>
            <a:ext cx="6001356" cy="1216216"/>
          </a:xfrm>
          <a:prstGeom prst="rect">
            <a:avLst/>
          </a:prstGeom>
        </p:spPr>
      </p:pic>
      <p:sp>
        <p:nvSpPr>
          <p:cNvPr id="38" name="TextBox 37">
            <a:extLst>
              <a:ext uri="{FF2B5EF4-FFF2-40B4-BE49-F238E27FC236}">
                <a16:creationId xmlns:a16="http://schemas.microsoft.com/office/drawing/2014/main" id="{BF761FA6-50FE-6A5D-E778-77810FEB8027}"/>
              </a:ext>
            </a:extLst>
          </p:cNvPr>
          <p:cNvSpPr txBox="1"/>
          <p:nvPr/>
        </p:nvSpPr>
        <p:spPr>
          <a:xfrm>
            <a:off x="259419" y="5035949"/>
            <a:ext cx="5749604" cy="877163"/>
          </a:xfrm>
          <a:prstGeom prst="rect">
            <a:avLst/>
          </a:prstGeom>
          <a:noFill/>
        </p:spPr>
        <p:txBody>
          <a:bodyPr wrap="square" lIns="91440" tIns="45720" rIns="91440" bIns="45720" rtlCol="0" anchor="t">
            <a:spAutoFit/>
          </a:bodyPr>
          <a:lstStyle/>
          <a:p>
            <a:r>
              <a:rPr lang="en-GB" sz="1700" dirty="0">
                <a:highlight>
                  <a:srgbClr val="FFFFFF"/>
                </a:highlight>
                <a:latin typeface="Sassoon Infant"/>
                <a:ea typeface="Sassoon Infant" pitchFamily="2" charset="0"/>
              </a:rPr>
              <a:t>Homework will be given out on Friday and is due back the following Friday It will  be Literacy, Maths or Topic based. Your child will also have a short spelling activity to complete.</a:t>
            </a:r>
          </a:p>
        </p:txBody>
      </p:sp>
      <p:pic>
        <p:nvPicPr>
          <p:cNvPr id="39" name="Picture 38">
            <a:extLst>
              <a:ext uri="{FF2B5EF4-FFF2-40B4-BE49-F238E27FC236}">
                <a16:creationId xmlns:a16="http://schemas.microsoft.com/office/drawing/2014/main" id="{F6E40F26-D9E2-AB0F-5DF0-D90F205D97C2}"/>
              </a:ext>
            </a:extLst>
          </p:cNvPr>
          <p:cNvPicPr>
            <a:picLocks noChangeAspect="1"/>
          </p:cNvPicPr>
          <p:nvPr/>
        </p:nvPicPr>
        <p:blipFill>
          <a:blip r:embed="rId4"/>
          <a:stretch>
            <a:fillRect/>
          </a:stretch>
        </p:blipFill>
        <p:spPr>
          <a:xfrm>
            <a:off x="6253318" y="3813457"/>
            <a:ext cx="3746086" cy="2424502"/>
          </a:xfrm>
          <a:prstGeom prst="rect">
            <a:avLst/>
          </a:prstGeom>
        </p:spPr>
      </p:pic>
      <p:sp>
        <p:nvSpPr>
          <p:cNvPr id="43" name="TextBox 42">
            <a:extLst>
              <a:ext uri="{FF2B5EF4-FFF2-40B4-BE49-F238E27FC236}">
                <a16:creationId xmlns:a16="http://schemas.microsoft.com/office/drawing/2014/main" id="{DA6C93C7-C6C3-26F2-8EC3-2DA61AF163FB}"/>
              </a:ext>
            </a:extLst>
          </p:cNvPr>
          <p:cNvSpPr txBox="1"/>
          <p:nvPr/>
        </p:nvSpPr>
        <p:spPr>
          <a:xfrm>
            <a:off x="6345209" y="3810472"/>
            <a:ext cx="3569108" cy="2462213"/>
          </a:xfrm>
          <a:prstGeom prst="rect">
            <a:avLst/>
          </a:prstGeom>
          <a:noFill/>
        </p:spPr>
        <p:txBody>
          <a:bodyPr wrap="square" lIns="91440" tIns="45720" rIns="91440" bIns="45720" anchor="t">
            <a:spAutoFit/>
          </a:bodyPr>
          <a:lstStyle/>
          <a:p>
            <a:r>
              <a:rPr lang="en-GB" sz="1700">
                <a:latin typeface="Sassoon Infant"/>
                <a:ea typeface="Sassoon Infant" pitchFamily="2" charset="0"/>
              </a:rPr>
              <a:t>We are really looking forward to our </a:t>
            </a:r>
            <a:r>
              <a:rPr lang="en-GB" sz="1700" b="1">
                <a:latin typeface="Sassoon Infant"/>
                <a:ea typeface="Sassoon Infant" pitchFamily="2" charset="0"/>
              </a:rPr>
              <a:t>Stone Age Experience Day on Tuesday 29th September.</a:t>
            </a:r>
          </a:p>
          <a:p>
            <a:endParaRPr lang="en-GB" sz="1700">
              <a:latin typeface="Sassoon Infant"/>
              <a:ea typeface="Sassoon Infant" pitchFamily="2" charset="0"/>
            </a:endParaRPr>
          </a:p>
          <a:p>
            <a:r>
              <a:rPr lang="en-GB" sz="1700">
                <a:latin typeface="Sassoon Infant"/>
                <a:ea typeface="Sassoon Infant" pitchFamily="2" charset="0"/>
              </a:rPr>
              <a:t>Children are welcome to come to school dressed as if they were from The Stone Age. There is no charge for this day. </a:t>
            </a:r>
          </a:p>
          <a:p>
            <a:endParaRPr lang="en-GB">
              <a:latin typeface="Sassoon Infant" pitchFamily="2" charset="0"/>
              <a:ea typeface="Sassoon Infant" pitchFamily="2" charset="0"/>
            </a:endParaRPr>
          </a:p>
        </p:txBody>
      </p:sp>
    </p:spTree>
    <p:extLst>
      <p:ext uri="{BB962C8B-B14F-4D97-AF65-F5344CB8AC3E}">
        <p14:creationId xmlns:p14="http://schemas.microsoft.com/office/powerpoint/2010/main" val="3769047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97E4567D6395B4468AF5788A35B420BE" ma:contentTypeVersion="13" ma:contentTypeDescription="Create a new document." ma:contentTypeScope="" ma:versionID="747a72055f856ff839089cbffffc0e69">
  <xsd:schema xmlns:xsd="http://www.w3.org/2001/XMLSchema" xmlns:xs="http://www.w3.org/2001/XMLSchema" xmlns:p="http://schemas.microsoft.com/office/2006/metadata/properties" xmlns:ns2="0c00089e-9e98-4d8f-8490-6994402da109" xmlns:ns3="bfa12f89-6c6c-414d-af8a-2b18f6a904fc" targetNamespace="http://schemas.microsoft.com/office/2006/metadata/properties" ma:root="true" ma:fieldsID="9eb3e36262360ef256842cc61330d693" ns2:_="" ns3:_="">
    <xsd:import namespace="0c00089e-9e98-4d8f-8490-6994402da109"/>
    <xsd:import namespace="bfa12f89-6c6c-414d-af8a-2b18f6a904fc"/>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Location"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00089e-9e98-4d8f-8490-6994402da10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0" nillable="true" ma:displayName="Taxonomy Catch All Column" ma:hidden="true" ma:list="{518d5f20-3957-43a8-9d5e-d050dbab96a8}" ma:internalName="TaxCatchAll" ma:showField="CatchAllData" ma:web="0c00089e-9e98-4d8f-8490-6994402da10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fa12f89-6c6c-414d-af8a-2b18f6a904f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08032a7-4501-4a31-af06-ee924633bc36"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c00089e-9e98-4d8f-8490-6994402da109">F5CJNZ3YQVSM-771861021-299225</_dlc_DocId>
    <_dlc_DocIdUrl xmlns="0c00089e-9e98-4d8f-8490-6994402da109">
      <Url>https://stgeorgesceprimary.sharepoint.com/sites/SGPTeachingSharedDrive/_layouts/15/DocIdRedir.aspx?ID=F5CJNZ3YQVSM-771861021-299225</Url>
      <Description>F5CJNZ3YQVSM-771861021-299225</Description>
    </_dlc_DocIdUrl>
    <lcf76f155ced4ddcb4097134ff3c332f xmlns="bfa12f89-6c6c-414d-af8a-2b18f6a904fc">
      <Terms xmlns="http://schemas.microsoft.com/office/infopath/2007/PartnerControls"/>
    </lcf76f155ced4ddcb4097134ff3c332f>
    <TaxCatchAll xmlns="0c00089e-9e98-4d8f-8490-6994402da109" xsi:nil="true"/>
  </documentManagement>
</p:properties>
</file>

<file path=customXml/itemProps1.xml><?xml version="1.0" encoding="utf-8"?>
<ds:datastoreItem xmlns:ds="http://schemas.openxmlformats.org/officeDocument/2006/customXml" ds:itemID="{6661377F-568C-4E3B-9D82-F98190549CF5}">
  <ds:schemaRefs>
    <ds:schemaRef ds:uri="http://schemas.microsoft.com/sharepoint/events"/>
  </ds:schemaRefs>
</ds:datastoreItem>
</file>

<file path=customXml/itemProps2.xml><?xml version="1.0" encoding="utf-8"?>
<ds:datastoreItem xmlns:ds="http://schemas.openxmlformats.org/officeDocument/2006/customXml" ds:itemID="{9BFCD1EE-0907-4096-910D-43D196D8A891}">
  <ds:schemaRefs>
    <ds:schemaRef ds:uri="0c00089e-9e98-4d8f-8490-6994402da109"/>
    <ds:schemaRef ds:uri="bfa12f89-6c6c-414d-af8a-2b18f6a904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2BA713F-E0E0-490B-9D1D-398326475B4D}">
  <ds:schemaRefs>
    <ds:schemaRef ds:uri="http://schemas.microsoft.com/sharepoint/v3/contenttype/forms"/>
  </ds:schemaRefs>
</ds:datastoreItem>
</file>

<file path=customXml/itemProps4.xml><?xml version="1.0" encoding="utf-8"?>
<ds:datastoreItem xmlns:ds="http://schemas.openxmlformats.org/officeDocument/2006/customXml" ds:itemID="{E908400A-4F53-4E05-BEA6-DA3839FD1332}">
  <ds:schemaRefs>
    <ds:schemaRef ds:uri="0c00089e-9e98-4d8f-8490-6994402da109"/>
    <ds:schemaRef ds:uri="bfa12f89-6c6c-414d-af8a-2b18f6a904f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TotalTime>
  <Words>612</Words>
  <Application>Microsoft Office PowerPoint</Application>
  <PresentationFormat>Widescreen</PresentationFormat>
  <Paragraphs>27</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Aptos Display</vt:lpstr>
      <vt:lpstr>Arial</vt:lpstr>
      <vt:lpstr>Lato</vt:lpstr>
      <vt:lpstr>Sassoon Infant</vt:lpstr>
      <vt:lpstr>SassoonPrimaryInfant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Alice Lane</dc:creator>
  <cp:lastModifiedBy>Alice Lane</cp:lastModifiedBy>
  <cp:revision>49</cp:revision>
  <dcterms:created xsi:type="dcterms:W3CDTF">2026-07-02T09:45:50Z</dcterms:created>
  <dcterms:modified xsi:type="dcterms:W3CDTF">2026-09-07T12:12:29Z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0x01010097E4567D6395B4468AF5788A35B420BE</vt:lpwstr>
  </property>
  <property fmtid="{D5CDD505-2E9C-101B-9397-08002B2CF9AE}" pid="3" name="_dlc_DocIdItemGuid">
    <vt:lpwstr>cb37f90e-fb29-4512-9432-c558951e51af</vt:lpwstr>
  </property>
  <property fmtid="{D5CDD505-2E9C-101B-9397-08002B2CF9AE}" pid="4" name="MediaServiceImageTags">
    <vt:lpwstr/>
  </property>
</Properties>
</file>